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2" r:id="rId1"/>
  </p:sldMasterIdLst>
  <p:sldIdLst>
    <p:sldId id="256" r:id="rId2"/>
    <p:sldId id="263" r:id="rId3"/>
    <p:sldId id="257" r:id="rId4"/>
    <p:sldId id="259" r:id="rId5"/>
    <p:sldId id="260" r:id="rId6"/>
    <p:sldId id="261" r:id="rId7"/>
    <p:sldId id="262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5BD6D-2F0D-64D1-8389-96FCB66FBD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2534DA-E856-CE41-1023-73BB5F6761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62E79-9DB4-0DF2-478F-0DEEFBD1D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E9BF-92E7-4635-82BB-946E0E33780F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76151-BDBF-F2F6-9D8F-EDE94161B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F33373-9CF0-DEC1-074B-45D82D8D8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EA2B6-376F-4050-B1D4-B87E8CFD65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226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162D2-589D-5240-CD60-CA7BF94AF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D2F143-2603-6BAC-2B13-D3474A6AB1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C95A46-187F-7695-F295-F32E6ACF3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E9BF-92E7-4635-82BB-946E0E33780F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606BC5-E280-67C0-A3E3-AD623BAA0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C902E-2B52-6C0F-53A7-64760F7B3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EA2B6-376F-4050-B1D4-B87E8CFD65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833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7522AD-FB74-953A-2E1F-97B5925EF5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2011F8-1117-828E-303D-44895A8FE6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0BD0A-AC69-5DC4-5ECD-C2DB59FD6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E9BF-92E7-4635-82BB-946E0E33780F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B25A3-23B7-5EB6-D5C1-132FF7522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CD529D-F55D-6367-6F50-65AAC12CB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EA2B6-376F-4050-B1D4-B87E8CFD65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35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3504F-B2A3-482C-7B9B-46335DA84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448D9-789D-57E6-FAE6-A46F524D3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601F7-2902-3A3B-77CE-5D618A7FA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E9BF-92E7-4635-82BB-946E0E33780F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50AC59-6AF5-3856-1385-B57621D07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F7048-AB4A-C0D8-05BF-A052EC02F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EA2B6-376F-4050-B1D4-B87E8CFD65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825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94003-8DE0-0073-83AA-27C1C24CC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5B7F2-B6EA-FFD3-5773-D5A62B351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00E5C-974F-116D-7E16-0479DD071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E9BF-92E7-4635-82BB-946E0E33780F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26205-0D8A-3B55-4308-075C56E45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9B4224-47D0-5DFE-626E-7780E4A3B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EA2B6-376F-4050-B1D4-B87E8CFD65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999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AA8AD-50CA-2BFE-222B-B37639B3F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97197-BEAA-5069-DFA6-A5022F7C75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F93A41-E23B-B240-372D-64BFEC5350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F2E609-DF39-61C2-16F2-6F11941E8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E9BF-92E7-4635-82BB-946E0E33780F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98989C-8516-5E17-F17F-296385736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FF3CDD-0C3F-BEBB-EE7F-306224BDB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EA2B6-376F-4050-B1D4-B87E8CFD65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776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F13AE-603D-175C-A89E-6073A7523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B0242D-22CE-824C-A597-AB9CD9D22D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8AE368-EBC5-FC64-2A2A-BDB11A739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16AFD7-1349-FA23-DF34-DFD0B8F536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9FC315-7386-C8A4-C0D3-5EFC3507F0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7C8F86-4882-38A6-D057-72EA868ED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E9BF-92E7-4635-82BB-946E0E33780F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C094A1-5E51-7A9A-71A8-0F1EB9004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C0A11F-5856-0800-EFC3-E41AA0058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EA2B6-376F-4050-B1D4-B87E8CFD65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876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FFF92-804E-83ED-7DC4-6557B65C0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A7C639-F6E4-F79A-0FBA-0A60258C6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E9BF-92E7-4635-82BB-946E0E33780F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90D7E5-F974-EB72-A95E-E95C03833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4F4490-9095-2A35-6B97-192498AD9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EA2B6-376F-4050-B1D4-B87E8CFD65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74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3CF748-DB8D-FA5E-0064-09879D958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E9BF-92E7-4635-82BB-946E0E33780F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4864FA-A1E4-7F19-B16E-174DD8141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192D4B-8F3D-BE6C-E674-BB7ADEA88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EA2B6-376F-4050-B1D4-B87E8CFD65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821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890F1-B78F-9040-8CE4-10E853382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3E8AC-AA90-792F-C11A-52DF9B36B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C0032F-BFA3-DCFF-6138-6E1AB278DA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F6F1A7-2140-E68B-99C2-0F621515B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E9BF-92E7-4635-82BB-946E0E33780F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F0F366-A6CB-5645-1520-954A69824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0D2475-C765-B75D-28AE-C50B259B4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EA2B6-376F-4050-B1D4-B87E8CFD65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117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9910D-2D63-4318-FAAD-FC7AB09A9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9045C8-58B4-D503-2D5F-47C8FFB1C6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D379A0-A1E4-9E8B-7832-F8F18BF72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4B7864-D739-7AAE-A4B8-7BC18887A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E9BF-92E7-4635-82BB-946E0E33780F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7A800F-0D2A-EAA4-E490-5DAD4D187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AD206-19E9-4823-B8C1-BB56A9612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EA2B6-376F-4050-B1D4-B87E8CFD65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259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CBF2ED-483B-EEBB-1AA6-CF2E66284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A616D-B3CE-22D1-BB39-92117456B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11252A-C753-3821-3109-01A163F790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8E9BF-92E7-4635-82BB-946E0E33780F}" type="datetimeFigureOut">
              <a:rPr lang="en-GB" smtClean="0"/>
              <a:t>11/08/2022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98C76-EEB8-9271-ECC1-56881D4420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B82FA2-D46E-1D47-05C9-082D04D4DB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EA2B6-376F-4050-B1D4-B87E8CFD65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94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bg1"/>
            </a:gs>
            <a:gs pos="98876">
              <a:schemeClr val="tx2">
                <a:lumMod val="75000"/>
              </a:schemeClr>
            </a:gs>
            <a:gs pos="2000">
              <a:schemeClr val="tx2">
                <a:lumMod val="75000"/>
              </a:schemeClr>
            </a:gs>
            <a:gs pos="92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31335-7421-C71A-E12E-22E0A5FDB6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8560" y="1229360"/>
            <a:ext cx="9144000" cy="2387600"/>
          </a:xfrm>
        </p:spPr>
        <p:txBody>
          <a:bodyPr/>
          <a:lstStyle/>
          <a:p>
            <a:pPr algn="r"/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Bahnschrift Light" panose="020B0502040204020203" pitchFamily="34" charset="0"/>
              </a:rPr>
              <a:t>Forum Notes</a:t>
            </a:r>
            <a:br>
              <a:rPr lang="en-GB" dirty="0">
                <a:solidFill>
                  <a:schemeClr val="tx2">
                    <a:lumMod val="75000"/>
                  </a:schemeClr>
                </a:solidFill>
                <a:latin typeface="Bahnschrift Light" panose="020B0502040204020203" pitchFamily="34" charset="0"/>
              </a:rPr>
            </a:br>
            <a:r>
              <a:rPr lang="en-GB" sz="2800" dirty="0">
                <a:solidFill>
                  <a:schemeClr val="tx2">
                    <a:lumMod val="75000"/>
                  </a:schemeClr>
                </a:solidFill>
                <a:latin typeface="Bahnschrift Light" panose="020B0502040204020203" pitchFamily="34" charset="0"/>
              </a:rPr>
              <a:t>12 August 2022</a:t>
            </a:r>
            <a:endParaRPr lang="en-GB" dirty="0">
              <a:solidFill>
                <a:schemeClr val="tx2">
                  <a:lumMod val="75000"/>
                </a:schemeClr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E5A151-5285-F3F6-61C3-1CF8AA9E0D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3" t="10478" r="11879" b="1900"/>
          <a:stretch/>
        </p:blipFill>
        <p:spPr>
          <a:xfrm>
            <a:off x="9631680" y="3852898"/>
            <a:ext cx="1788160" cy="177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400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73C05F-5DA6-3CD6-E242-00F09FC6D4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7" r="19492" b="2635"/>
          <a:stretch/>
        </p:blipFill>
        <p:spPr>
          <a:xfrm>
            <a:off x="6096000" y="0"/>
            <a:ext cx="615696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442C4B-0315-9CD8-AA18-AF1C5548D0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2" t="10478" r="12063" b="2103"/>
          <a:stretch/>
        </p:blipFill>
        <p:spPr>
          <a:xfrm>
            <a:off x="1369474" y="1653540"/>
            <a:ext cx="3559217" cy="355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38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bg1"/>
            </a:gs>
            <a:gs pos="98876">
              <a:schemeClr val="tx2">
                <a:lumMod val="75000"/>
              </a:schemeClr>
            </a:gs>
            <a:gs pos="2000">
              <a:schemeClr val="tx2">
                <a:lumMod val="75000"/>
              </a:schemeClr>
            </a:gs>
            <a:gs pos="92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45246A8-4907-204E-26F8-1AC45F050B46}"/>
              </a:ext>
            </a:extLst>
          </p:cNvPr>
          <p:cNvSpPr txBox="1">
            <a:spLocks/>
          </p:cNvSpPr>
          <p:nvPr/>
        </p:nvSpPr>
        <p:spPr>
          <a:xfrm>
            <a:off x="243840" y="193040"/>
            <a:ext cx="11165840" cy="10058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dirty="0">
                <a:solidFill>
                  <a:schemeClr val="tx2">
                    <a:lumMod val="75000"/>
                  </a:schemeClr>
                </a:solidFill>
                <a:latin typeface="Bahnschrift Light" panose="020B0502040204020203" pitchFamily="34" charset="0"/>
              </a:rPr>
              <a:t>Kimberley, South Africa – Diamond City of the World</a:t>
            </a:r>
            <a:endParaRPr lang="en-GB" sz="3600" dirty="0">
              <a:solidFill>
                <a:schemeClr val="bg1">
                  <a:lumMod val="50000"/>
                </a:schemeClr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A17068-7761-CE9B-3818-E56E46A725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43760" y="1349291"/>
            <a:ext cx="8199120" cy="542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042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bg1"/>
            </a:gs>
            <a:gs pos="98876">
              <a:schemeClr val="tx2">
                <a:lumMod val="75000"/>
              </a:schemeClr>
            </a:gs>
            <a:gs pos="2000">
              <a:schemeClr val="tx2">
                <a:lumMod val="75000"/>
              </a:schemeClr>
            </a:gs>
            <a:gs pos="92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5037C2D-FB54-B4B3-0A10-5672585F3DFA}"/>
              </a:ext>
            </a:extLst>
          </p:cNvPr>
          <p:cNvSpPr txBox="1">
            <a:spLocks/>
          </p:cNvSpPr>
          <p:nvPr/>
        </p:nvSpPr>
        <p:spPr>
          <a:xfrm>
            <a:off x="243840" y="193040"/>
            <a:ext cx="11165840" cy="10058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dirty="0">
                <a:solidFill>
                  <a:schemeClr val="tx2">
                    <a:lumMod val="75000"/>
                  </a:schemeClr>
                </a:solidFill>
                <a:latin typeface="Bahnschrift Light" panose="020B0502040204020203" pitchFamily="34" charset="0"/>
              </a:rPr>
              <a:t>4C’s of a Diamond – </a:t>
            </a:r>
            <a:r>
              <a:rPr lang="en-GB" sz="3600" dirty="0">
                <a:solidFill>
                  <a:schemeClr val="bg1">
                    <a:lumMod val="50000"/>
                  </a:schemeClr>
                </a:solidFill>
                <a:latin typeface="Bahnschrift Light" panose="020B0502040204020203" pitchFamily="34" charset="0"/>
              </a:rPr>
              <a:t>Colour, Carat, Clarity, Cut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003BBAF-061F-1A9A-2A1F-4907CE5EA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480" y="3150375"/>
            <a:ext cx="7213600" cy="15621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CCC65F5-B988-59D9-149E-7256929EC7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480" y="4796790"/>
            <a:ext cx="7213600" cy="15621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3FC505E-DBDA-0355-CA49-6DA50CC8D5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480" y="1516660"/>
            <a:ext cx="72136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04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bg1"/>
            </a:gs>
            <a:gs pos="98876">
              <a:schemeClr val="tx2">
                <a:lumMod val="75000"/>
              </a:schemeClr>
            </a:gs>
            <a:gs pos="2000">
              <a:schemeClr val="tx2">
                <a:lumMod val="75000"/>
              </a:schemeClr>
            </a:gs>
            <a:gs pos="92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7C58F5-6948-A99A-338A-54E5C1F101A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910" y="1789430"/>
            <a:ext cx="6489700" cy="39497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65A3CDC-E184-B79E-7401-837CCDC683BA}"/>
              </a:ext>
            </a:extLst>
          </p:cNvPr>
          <p:cNvSpPr txBox="1">
            <a:spLocks/>
          </p:cNvSpPr>
          <p:nvPr/>
        </p:nvSpPr>
        <p:spPr>
          <a:xfrm>
            <a:off x="243840" y="193040"/>
            <a:ext cx="11165840" cy="10058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dirty="0">
                <a:solidFill>
                  <a:schemeClr val="tx2">
                    <a:lumMod val="75000"/>
                  </a:schemeClr>
                </a:solidFill>
                <a:latin typeface="Bahnschrift Light" panose="020B0502040204020203" pitchFamily="34" charset="0"/>
              </a:rPr>
              <a:t>4C’s of a Diamond – </a:t>
            </a:r>
            <a:r>
              <a:rPr lang="en-GB" sz="3600" dirty="0">
                <a:solidFill>
                  <a:schemeClr val="bg1">
                    <a:lumMod val="50000"/>
                  </a:schemeClr>
                </a:solidFill>
                <a:latin typeface="Bahnschrift Light" panose="020B0502040204020203" pitchFamily="34" charset="0"/>
              </a:rPr>
              <a:t>Colour, Carat, Clarity, Cut</a:t>
            </a:r>
          </a:p>
        </p:txBody>
      </p:sp>
    </p:spTree>
    <p:extLst>
      <p:ext uri="{BB962C8B-B14F-4D97-AF65-F5344CB8AC3E}">
        <p14:creationId xmlns:p14="http://schemas.microsoft.com/office/powerpoint/2010/main" val="1562181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bg1"/>
            </a:gs>
            <a:gs pos="98876">
              <a:schemeClr val="tx2">
                <a:lumMod val="75000"/>
              </a:schemeClr>
            </a:gs>
            <a:gs pos="2000">
              <a:schemeClr val="tx2">
                <a:lumMod val="75000"/>
              </a:schemeClr>
            </a:gs>
            <a:gs pos="92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5037C2D-FB54-B4B3-0A10-5672585F3DFA}"/>
              </a:ext>
            </a:extLst>
          </p:cNvPr>
          <p:cNvSpPr txBox="1">
            <a:spLocks/>
          </p:cNvSpPr>
          <p:nvPr/>
        </p:nvSpPr>
        <p:spPr>
          <a:xfrm>
            <a:off x="264160" y="223520"/>
            <a:ext cx="11165840" cy="10058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dirty="0">
                <a:solidFill>
                  <a:schemeClr val="tx2">
                    <a:lumMod val="75000"/>
                  </a:schemeClr>
                </a:solidFill>
                <a:latin typeface="Bahnschrift Light" panose="020B0502040204020203" pitchFamily="34" charset="0"/>
              </a:rPr>
              <a:t>GIA Report Check for all GIA reports</a:t>
            </a:r>
            <a:endParaRPr lang="en-GB" sz="3600" dirty="0">
              <a:solidFill>
                <a:schemeClr val="bg1">
                  <a:lumMod val="50000"/>
                </a:schemeClr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86FC1D-8457-A0D6-C028-06E731A5C0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4" t="14518" r="4250" b="14518"/>
          <a:stretch/>
        </p:blipFill>
        <p:spPr>
          <a:xfrm>
            <a:off x="568960" y="1483360"/>
            <a:ext cx="11054080" cy="486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87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bg1"/>
            </a:gs>
            <a:gs pos="98876">
              <a:schemeClr val="tx2">
                <a:lumMod val="75000"/>
              </a:schemeClr>
            </a:gs>
            <a:gs pos="2000">
              <a:schemeClr val="tx2">
                <a:lumMod val="75000"/>
              </a:schemeClr>
            </a:gs>
            <a:gs pos="92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94CEE1-8795-1418-1773-6B08DD9D83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555"/>
          <a:stretch/>
        </p:blipFill>
        <p:spPr>
          <a:xfrm>
            <a:off x="193039" y="1692264"/>
            <a:ext cx="4378960" cy="23152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CE6725-6526-3B0A-77CF-0A61144901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" t="35852" r="2003" b="23111"/>
          <a:stretch/>
        </p:blipFill>
        <p:spPr>
          <a:xfrm>
            <a:off x="4368801" y="1646588"/>
            <a:ext cx="7630160" cy="47219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26C365-1BE7-A659-8FA0-7C45CC4EC5C8}"/>
              </a:ext>
            </a:extLst>
          </p:cNvPr>
          <p:cNvSpPr txBox="1"/>
          <p:nvPr/>
        </p:nvSpPr>
        <p:spPr>
          <a:xfrm>
            <a:off x="9032240" y="2104468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 week high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207.3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636AE01-4C2A-E6EB-83A4-1ED3F567964C}"/>
              </a:ext>
            </a:extLst>
          </p:cNvPr>
          <p:cNvCxnSpPr>
            <a:cxnSpLocks/>
          </p:cNvCxnSpPr>
          <p:nvPr/>
        </p:nvCxnSpPr>
        <p:spPr>
          <a:xfrm flipH="1">
            <a:off x="8676640" y="2309454"/>
            <a:ext cx="355600" cy="149266"/>
          </a:xfrm>
          <a:prstGeom prst="straightConnector1">
            <a:avLst/>
          </a:prstGeom>
          <a:ln w="2222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C45246A8-4907-204E-26F8-1AC45F050B46}"/>
              </a:ext>
            </a:extLst>
          </p:cNvPr>
          <p:cNvSpPr txBox="1">
            <a:spLocks/>
          </p:cNvSpPr>
          <p:nvPr/>
        </p:nvSpPr>
        <p:spPr>
          <a:xfrm>
            <a:off x="243840" y="193040"/>
            <a:ext cx="11165840" cy="10058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dirty="0">
                <a:solidFill>
                  <a:schemeClr val="tx2">
                    <a:lumMod val="75000"/>
                  </a:schemeClr>
                </a:solidFill>
                <a:latin typeface="Bahnschrift Light" panose="020B0502040204020203" pitchFamily="34" charset="0"/>
              </a:rPr>
              <a:t>Rough Diamond Price Index (52 weeks)</a:t>
            </a:r>
            <a:endParaRPr lang="en-GB" sz="3600" dirty="0">
              <a:solidFill>
                <a:schemeClr val="bg1">
                  <a:lumMod val="50000"/>
                </a:schemeClr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04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bg1"/>
            </a:gs>
            <a:gs pos="98876">
              <a:schemeClr val="tx2">
                <a:lumMod val="75000"/>
              </a:schemeClr>
            </a:gs>
            <a:gs pos="2000">
              <a:schemeClr val="tx2">
                <a:lumMod val="75000"/>
              </a:schemeClr>
            </a:gs>
            <a:gs pos="92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45246A8-4907-204E-26F8-1AC45F050B46}"/>
              </a:ext>
            </a:extLst>
          </p:cNvPr>
          <p:cNvSpPr txBox="1">
            <a:spLocks/>
          </p:cNvSpPr>
          <p:nvPr/>
        </p:nvSpPr>
        <p:spPr>
          <a:xfrm>
            <a:off x="243840" y="193040"/>
            <a:ext cx="11165840" cy="10058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dirty="0">
                <a:solidFill>
                  <a:schemeClr val="tx2">
                    <a:lumMod val="75000"/>
                  </a:schemeClr>
                </a:solidFill>
                <a:latin typeface="Bahnschrift Light" panose="020B0502040204020203" pitchFamily="34" charset="0"/>
              </a:rPr>
              <a:t>SSC Frank Smith Diamonds GIA certified</a:t>
            </a:r>
            <a:endParaRPr lang="en-GB" sz="3600" dirty="0">
              <a:solidFill>
                <a:schemeClr val="bg1">
                  <a:lumMod val="50000"/>
                </a:schemeClr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C603AA-C84F-AE86-3323-DFCBDA5324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33" b="37334"/>
          <a:stretch/>
        </p:blipFill>
        <p:spPr>
          <a:xfrm>
            <a:off x="2814609" y="1711959"/>
            <a:ext cx="6948862" cy="380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2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bg1"/>
            </a:gs>
            <a:gs pos="98876">
              <a:schemeClr val="tx2">
                <a:lumMod val="75000"/>
              </a:schemeClr>
            </a:gs>
            <a:gs pos="2000">
              <a:schemeClr val="tx2">
                <a:lumMod val="75000"/>
              </a:schemeClr>
            </a:gs>
            <a:gs pos="92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45246A8-4907-204E-26F8-1AC45F050B46}"/>
              </a:ext>
            </a:extLst>
          </p:cNvPr>
          <p:cNvSpPr txBox="1">
            <a:spLocks/>
          </p:cNvSpPr>
          <p:nvPr/>
        </p:nvSpPr>
        <p:spPr>
          <a:xfrm>
            <a:off x="293970" y="365866"/>
            <a:ext cx="11165840" cy="14630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dirty="0">
                <a:solidFill>
                  <a:schemeClr val="tx2">
                    <a:lumMod val="75000"/>
                  </a:schemeClr>
                </a:solidFill>
                <a:latin typeface="Bahnschrift Light" panose="020B0502040204020203" pitchFamily="34" charset="0"/>
              </a:rPr>
              <a:t>The Diamond Production Supply Chain -</a:t>
            </a:r>
          </a:p>
          <a:p>
            <a:pPr algn="l">
              <a:lnSpc>
                <a:spcPct val="160000"/>
              </a:lnSpc>
            </a:pP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Bahnschrift Light" panose="020B0502040204020203" pitchFamily="34" charset="0"/>
              </a:rPr>
              <a:t>A highly specialised and regulated supply chain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EDAB492-57CB-194B-5E86-A9218FCD43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06" y="2535804"/>
            <a:ext cx="10234185" cy="100584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0372CBB-CB29-ACCF-24B8-72CF236693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75" b="23702"/>
          <a:stretch/>
        </p:blipFill>
        <p:spPr>
          <a:xfrm>
            <a:off x="2341242" y="4075822"/>
            <a:ext cx="7509511" cy="211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038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bg1"/>
            </a:gs>
            <a:gs pos="98876">
              <a:schemeClr val="tx2">
                <a:lumMod val="75000"/>
              </a:schemeClr>
            </a:gs>
            <a:gs pos="2000">
              <a:schemeClr val="tx2">
                <a:lumMod val="75000"/>
              </a:schemeClr>
            </a:gs>
            <a:gs pos="92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45246A8-4907-204E-26F8-1AC45F050B46}"/>
              </a:ext>
            </a:extLst>
          </p:cNvPr>
          <p:cNvSpPr txBox="1">
            <a:spLocks/>
          </p:cNvSpPr>
          <p:nvPr/>
        </p:nvSpPr>
        <p:spPr>
          <a:xfrm>
            <a:off x="263490" y="365866"/>
            <a:ext cx="11165840" cy="14630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dirty="0">
                <a:solidFill>
                  <a:schemeClr val="tx2">
                    <a:lumMod val="75000"/>
                  </a:schemeClr>
                </a:solidFill>
                <a:latin typeface="Bahnschrift Light" panose="020B0502040204020203" pitchFamily="34" charset="0"/>
              </a:rPr>
              <a:t>Our Charitable Mission</a:t>
            </a:r>
          </a:p>
          <a:p>
            <a:pPr algn="l">
              <a:lnSpc>
                <a:spcPct val="160000"/>
              </a:lnSpc>
            </a:pPr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Bahnschrift Light" panose="020B0502040204020203" pitchFamily="34" charset="0"/>
              </a:rPr>
              <a:t>To support underprivileged communities in Africa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F95E45-73E2-5013-0997-4C32970FD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671" y="2239235"/>
            <a:ext cx="5584409" cy="37040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EBC50E-1C35-6D94-33DB-2CBB4448E4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2234155"/>
            <a:ext cx="5577840" cy="370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675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</TotalTime>
  <Words>87</Words>
  <Application>Microsoft Office PowerPoint</Application>
  <PresentationFormat>Widescreen</PresentationFormat>
  <Paragraphs>12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Bahnschrift Light</vt:lpstr>
      <vt:lpstr>Calibri</vt:lpstr>
      <vt:lpstr>Calibri Light</vt:lpstr>
      <vt:lpstr>Office Theme</vt:lpstr>
      <vt:lpstr>Forum Notes 12 August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Forum Notes 12 August 2022</dc:title>
  <dc:creator>Lydia Lee</dc:creator>
  <cp:lastModifiedBy>Lydia Lee</cp:lastModifiedBy>
  <cp:revision>1</cp:revision>
  <dcterms:created xsi:type="dcterms:W3CDTF">2022-08-10T21:10:26Z</dcterms:created>
  <dcterms:modified xsi:type="dcterms:W3CDTF">2022-08-11T12:59:39Z</dcterms:modified>
</cp:coreProperties>
</file>